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7"/>
  </p:notesMasterIdLst>
  <p:sldIdLst>
    <p:sldId id="256" r:id="rId21"/>
    <p:sldId id="257" r:id="rId22"/>
    <p:sldId id="258" r:id="rId23"/>
    <p:sldId id="259" r:id="rId24"/>
    <p:sldId id="260" r:id="rId25"/>
    <p:sldId id="261" r:id="rId2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lear Sans Regular" charset="1" panose="020B0503030202020304"/>
      <p:regular r:id="rId10"/>
    </p:embeddedFont>
    <p:embeddedFont>
      <p:font typeface="Clear Sans Regular Bold" charset="1" panose="020B0603030202020304"/>
      <p:regular r:id="rId11"/>
    </p:embeddedFont>
    <p:embeddedFont>
      <p:font typeface="Clear Sans Regular Italics" charset="1" panose="020B0503030202090304"/>
      <p:regular r:id="rId12"/>
    </p:embeddedFont>
    <p:embeddedFont>
      <p:font typeface="Clear Sans Regular Bold Italics" charset="1" panose="020B0603030202090304"/>
      <p:regular r:id="rId13"/>
    </p:embeddedFont>
    <p:embeddedFont>
      <p:font typeface="Lexend Deca" charset="1" panose="00000000000000000000"/>
      <p:regular r:id="rId14"/>
    </p:embeddedFont>
    <p:embeddedFont>
      <p:font typeface="Fira Sans Bold" charset="1" panose="020B0803050000020004"/>
      <p:regular r:id="rId15"/>
    </p:embeddedFont>
    <p:embeddedFont>
      <p:font typeface="Fira Sans Bold Bold" charset="1" panose="020B0903050000020004"/>
      <p:regular r:id="rId16"/>
    </p:embeddedFont>
    <p:embeddedFont>
      <p:font typeface="Fira Sans Bold Italics" charset="1" panose="020B0803050000020004"/>
      <p:regular r:id="rId17"/>
    </p:embeddedFont>
    <p:embeddedFont>
      <p:font typeface="Fira Sans Bold Bold Italics" charset="1" panose="020B0903050000020004"/>
      <p:regular r:id="rId18"/>
    </p:embeddedFont>
    <p:embeddedFont>
      <p:font typeface="Noto Serif Display Black" charset="1" panose="02020A02080505020204"/>
      <p:regular r:id="rId19"/>
    </p:embeddedFont>
    <p:embeddedFont>
      <p:font typeface="Noto Serif Display Black Italics" charset="1" panose="02020A02080505090204"/>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slides/slide1.xml" Type="http://schemas.openxmlformats.org/officeDocument/2006/relationships/slide"/><Relationship Id="rId22" Target="slides/slide2.xml" Type="http://schemas.openxmlformats.org/officeDocument/2006/relationships/slide"/><Relationship Id="rId23" Target="slides/slide3.xml" Type="http://schemas.openxmlformats.org/officeDocument/2006/relationships/slide"/><Relationship Id="rId24" Target="slides/slide4.xml" Type="http://schemas.openxmlformats.org/officeDocument/2006/relationships/slide"/><Relationship Id="rId25" Target="slides/slide5.xml" Type="http://schemas.openxmlformats.org/officeDocument/2006/relationships/slide"/><Relationship Id="rId26" Target="slides/slide6.xml" Type="http://schemas.openxmlformats.org/officeDocument/2006/relationships/slide"/><Relationship Id="rId27" Target="notesMasters/notesMaster1.xml" Type="http://schemas.openxmlformats.org/officeDocument/2006/relationships/notesMaster"/><Relationship Id="rId28" Target="theme/theme2.xml" Type="http://schemas.openxmlformats.org/officeDocument/2006/relationships/theme"/><Relationship Id="rId29" Target="notesSlides/notesSlide1.xml" Type="http://schemas.openxmlformats.org/officeDocument/2006/relationships/note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***Mục tiêu: Phát triển một phần mềm dịch thuật trên desktop bằng API Google Translate, với khả năng dịch thuật giữa các ngôn ngữ khác nhau và đáp ứng nhu cầu sử dụng của người dùng.</a:t>
            </a:r>
          </a:p>
          <a:p>
            <a:r>
              <a:rPr lang="en-US"/>
              <a:t/>
            </a:r>
          </a:p>
          <a:p>
            <a:r>
              <a:rPr lang="en-US"/>
              <a:t>***Lý do</a:t>
            </a:r>
          </a:p>
          <a:p>
            <a:r>
              <a:rPr lang="en-US"/>
              <a:t>1.	Đáp ứng yêu cầu của đồ án môn lập trình mạng vì nó có sự giao tiếp với máy chủ Google qua mạng để sử dụng dịch vụ của họ</a:t>
            </a:r>
          </a:p>
          <a:p>
            <a:r>
              <a:rPr lang="en-US"/>
              <a:t>2.	Nhu cầu dịch thuật của người dùng: </a:t>
            </a:r>
          </a:p>
          <a:p>
            <a:r>
              <a:rPr lang="en-US"/>
              <a:t>-Vì, không phải ai cũng biết ngoại ngữ</a:t>
            </a:r>
          </a:p>
          <a:p>
            <a:r>
              <a:rPr lang="en-US"/>
              <a:t>- hoặc có thể nói, viết và đọc được nhiều loại ngôn ngữ khác nhau là một vấn đề nan giải.</a:t>
            </a:r>
          </a:p>
          <a:p>
            <a:r>
              <a:rPr lang="en-US"/>
              <a:t>3.	Sự tiện lợi và nhanh chóng: Phần mềm dịch thuật trên desktop sẽ giúp cho người dùng tiết kiệm thời gian và công sức khi cần dịch các văn bản, thông tin hay trao đổi với người nước ngoài. Thay vì phải tìm kiếm các công cụ dịch thuật trực tuyến trên trình duyệt, người dùng có thể sử dụng phần mềm dịch thuật trên desktop với giao diện thân thiện và dễ sử dụng hơn.</a:t>
            </a:r>
          </a:p>
          <a:p>
            <a:r>
              <a:rPr lang="en-US"/>
              <a:t>4.	API Google Translate đáp ứng được nhu cầu dịch thuật của nhiều ngôn ngữ: </a:t>
            </a:r>
          </a:p>
          <a:p>
            <a:r>
              <a:rPr lang="en-US"/>
              <a:t>- API hỗ trợ hơn 100 ngôn ngữ, cho phép người dùng dịch thuật giữa các ngôn ngữ khác nhau. </a:t>
            </a:r>
          </a:p>
          <a:p>
            <a:r>
              <a:rPr lang="en-US"/>
              <a:t>- API này miễn phí</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6.png" Type="http://schemas.openxmlformats.org/officeDocument/2006/relationships/image"/><Relationship Id="rId4" Target="../media/image7.png" Type="http://schemas.openxmlformats.org/officeDocument/2006/relationships/image"/><Relationship Id="rId5" Target="../media/image2.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png" Type="http://schemas.openxmlformats.org/officeDocument/2006/relationships/image"/><Relationship Id="rId4" Target="../media/image4.png" Type="http://schemas.openxmlformats.org/officeDocument/2006/relationships/image"/><Relationship Id="rId5" Target="../media/image7.png" Type="http://schemas.openxmlformats.org/officeDocument/2006/relationships/image"/><Relationship Id="rId6"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9144000" y="0"/>
            <a:ext cx="9144000" cy="10287000"/>
          </a:xfrm>
          <a:prstGeom prst="rect">
            <a:avLst/>
          </a:prstGeom>
          <a:solidFill>
            <a:srgbClr val="F3F3F3"/>
          </a:solidFill>
        </p:spPr>
      </p:sp>
      <p:pic>
        <p:nvPicPr>
          <p:cNvPr name="Picture 3" id="3"/>
          <p:cNvPicPr>
            <a:picLocks noChangeAspect="true"/>
          </p:cNvPicPr>
          <p:nvPr/>
        </p:nvPicPr>
        <p:blipFill>
          <a:blip r:embed="rId2"/>
          <a:srcRect l="0" t="0" r="0" b="0"/>
          <a:stretch>
            <a:fillRect/>
          </a:stretch>
        </p:blipFill>
        <p:spPr>
          <a:xfrm flipH="false" flipV="false" rot="0">
            <a:off x="9723848" y="1114039"/>
            <a:ext cx="7984303" cy="8058923"/>
          </a:xfrm>
          <a:prstGeom prst="rect">
            <a:avLst/>
          </a:prstGeom>
        </p:spPr>
      </p:pic>
      <p:sp>
        <p:nvSpPr>
          <p:cNvPr name="TextBox 4" id="4"/>
          <p:cNvSpPr txBox="true"/>
          <p:nvPr/>
        </p:nvSpPr>
        <p:spPr>
          <a:xfrm rot="0">
            <a:off x="1028700" y="5391900"/>
            <a:ext cx="7195731" cy="3866400"/>
          </a:xfrm>
          <a:prstGeom prst="rect">
            <a:avLst/>
          </a:prstGeom>
        </p:spPr>
        <p:txBody>
          <a:bodyPr anchor="t" rtlCol="false" tIns="0" lIns="0" bIns="0" rIns="0">
            <a:spAutoFit/>
          </a:bodyPr>
          <a:lstStyle/>
          <a:p>
            <a:pPr>
              <a:lnSpc>
                <a:spcPts val="10199"/>
              </a:lnSpc>
            </a:pPr>
            <a:r>
              <a:rPr lang="en-US" sz="8499">
                <a:solidFill>
                  <a:srgbClr val="242423"/>
                </a:solidFill>
                <a:latin typeface="Fira Sans Bold"/>
              </a:rPr>
              <a:t>Phần mềm dịch thuật KdgTranslate</a:t>
            </a:r>
          </a:p>
        </p:txBody>
      </p:sp>
      <p:pic>
        <p:nvPicPr>
          <p:cNvPr name="Picture 5" id="5"/>
          <p:cNvPicPr>
            <a:picLocks noChangeAspect="true"/>
          </p:cNvPicPr>
          <p:nvPr/>
        </p:nvPicPr>
        <p:blipFill>
          <a:blip r:embed="rId3"/>
          <a:srcRect l="0" t="0" r="0" b="0"/>
          <a:stretch>
            <a:fillRect/>
          </a:stretch>
        </p:blipFill>
        <p:spPr>
          <a:xfrm flipH="false" flipV="false" rot="303696">
            <a:off x="8330052" y="634675"/>
            <a:ext cx="4883541" cy="2610168"/>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15054176" y="7132742"/>
            <a:ext cx="2205124" cy="2125558"/>
          </a:xfrm>
          <a:prstGeom prst="rect">
            <a:avLst/>
          </a:prstGeom>
        </p:spPr>
      </p:pic>
      <p:sp>
        <p:nvSpPr>
          <p:cNvPr name="TextBox 7" id="7"/>
          <p:cNvSpPr txBox="true"/>
          <p:nvPr/>
        </p:nvSpPr>
        <p:spPr>
          <a:xfrm rot="0">
            <a:off x="1028700" y="1066414"/>
            <a:ext cx="5677733" cy="1254962"/>
          </a:xfrm>
          <a:prstGeom prst="rect">
            <a:avLst/>
          </a:prstGeom>
        </p:spPr>
        <p:txBody>
          <a:bodyPr anchor="t" rtlCol="false" tIns="0" lIns="0" bIns="0" rIns="0">
            <a:spAutoFit/>
          </a:bodyPr>
          <a:lstStyle/>
          <a:p>
            <a:pPr>
              <a:lnSpc>
                <a:spcPts val="3360"/>
              </a:lnSpc>
            </a:pPr>
            <a:r>
              <a:rPr lang="en-US" sz="2400" spc="-24">
                <a:solidFill>
                  <a:srgbClr val="242423"/>
                </a:solidFill>
                <a:latin typeface="Clear Sans Regular"/>
              </a:rPr>
              <a:t>Nguyễn Khả Đăng</a:t>
            </a:r>
          </a:p>
          <a:p>
            <a:pPr>
              <a:lnSpc>
                <a:spcPts val="3360"/>
              </a:lnSpc>
            </a:pPr>
            <a:r>
              <a:rPr lang="en-US" sz="2400" spc="-24">
                <a:solidFill>
                  <a:srgbClr val="242423"/>
                </a:solidFill>
                <a:latin typeface="Clear Sans Regular"/>
              </a:rPr>
              <a:t>2041070501</a:t>
            </a:r>
          </a:p>
          <a:p>
            <a:pPr>
              <a:lnSpc>
                <a:spcPts val="3359"/>
              </a:lnSpc>
              <a:spcBef>
                <a:spcPct val="0"/>
              </a:spcBef>
            </a:pPr>
            <a:r>
              <a:rPr lang="en-US" sz="2399" spc="-23">
                <a:solidFill>
                  <a:srgbClr val="242423"/>
                </a:solidFill>
                <a:latin typeface="Clear Sans Regular"/>
              </a:rPr>
              <a:t>K65-HTTT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28700" y="1028700"/>
            <a:ext cx="16230600" cy="8229600"/>
          </a:xfrm>
          <a:prstGeom prst="rect">
            <a:avLst/>
          </a:prstGeom>
          <a:solidFill>
            <a:srgbClr val="F3F3F3"/>
          </a:solidFill>
        </p:spPr>
      </p:sp>
      <p:pic>
        <p:nvPicPr>
          <p:cNvPr name="Picture 3" id="3"/>
          <p:cNvPicPr>
            <a:picLocks noChangeAspect="true"/>
          </p:cNvPicPr>
          <p:nvPr/>
        </p:nvPicPr>
        <p:blipFill>
          <a:blip r:embed="rId2"/>
          <a:srcRect l="0" t="0" r="0" b="0"/>
          <a:stretch>
            <a:fillRect/>
          </a:stretch>
        </p:blipFill>
        <p:spPr>
          <a:xfrm flipH="false" flipV="false" rot="0">
            <a:off x="15365687" y="7601376"/>
            <a:ext cx="4449284" cy="2382046"/>
          </a:xfrm>
          <a:prstGeom prst="rect">
            <a:avLst/>
          </a:prstGeom>
        </p:spPr>
      </p:pic>
      <p:pic>
        <p:nvPicPr>
          <p:cNvPr name="Picture 4" id="4"/>
          <p:cNvPicPr>
            <a:picLocks noChangeAspect="true"/>
          </p:cNvPicPr>
          <p:nvPr/>
        </p:nvPicPr>
        <p:blipFill>
          <a:blip r:embed="rId2"/>
          <a:srcRect l="0" t="0" r="0" b="0"/>
          <a:stretch>
            <a:fillRect/>
          </a:stretch>
        </p:blipFill>
        <p:spPr>
          <a:xfrm flipH="false" flipV="false" rot="0">
            <a:off x="-1519308" y="515294"/>
            <a:ext cx="4449284" cy="2382046"/>
          </a:xfrm>
          <a:prstGeom prst="rect">
            <a:avLst/>
          </a:prstGeom>
        </p:spPr>
      </p:pic>
      <p:pic>
        <p:nvPicPr>
          <p:cNvPr name="Picture 5" id="5"/>
          <p:cNvPicPr>
            <a:picLocks noChangeAspect="true"/>
          </p:cNvPicPr>
          <p:nvPr/>
        </p:nvPicPr>
        <p:blipFill>
          <a:blip r:embed="rId3">
            <a:alphaModFix amt="99000"/>
          </a:blip>
          <a:srcRect l="0" t="0" r="0" b="0"/>
          <a:stretch>
            <a:fillRect/>
          </a:stretch>
        </p:blipFill>
        <p:spPr>
          <a:xfrm flipH="false" flipV="false" rot="0">
            <a:off x="6589164" y="2349797"/>
            <a:ext cx="5109672" cy="5587406"/>
          </a:xfrm>
          <a:prstGeom prst="rect">
            <a:avLst/>
          </a:prstGeom>
        </p:spPr>
      </p:pic>
      <p:sp>
        <p:nvSpPr>
          <p:cNvPr name="TextBox 6" id="6"/>
          <p:cNvSpPr txBox="true"/>
          <p:nvPr/>
        </p:nvSpPr>
        <p:spPr>
          <a:xfrm rot="0">
            <a:off x="1674974" y="1706317"/>
            <a:ext cx="14938052" cy="870359"/>
          </a:xfrm>
          <a:prstGeom prst="rect">
            <a:avLst/>
          </a:prstGeom>
        </p:spPr>
        <p:txBody>
          <a:bodyPr anchor="t" rtlCol="false" tIns="0" lIns="0" bIns="0" rIns="0">
            <a:spAutoFit/>
          </a:bodyPr>
          <a:lstStyle/>
          <a:p>
            <a:pPr algn="ctr">
              <a:lnSpc>
                <a:spcPts val="6889"/>
              </a:lnSpc>
            </a:pPr>
            <a:r>
              <a:rPr lang="en-US" sz="5741">
                <a:solidFill>
                  <a:srgbClr val="242423"/>
                </a:solidFill>
                <a:latin typeface="Clear Sans Regular"/>
              </a:rPr>
              <a:t>Nội Dung</a:t>
            </a:r>
          </a:p>
        </p:txBody>
      </p:sp>
      <p:sp>
        <p:nvSpPr>
          <p:cNvPr name="TextBox 7" id="7"/>
          <p:cNvSpPr txBox="true"/>
          <p:nvPr/>
        </p:nvSpPr>
        <p:spPr>
          <a:xfrm rot="0">
            <a:off x="5377765" y="3787628"/>
            <a:ext cx="9255951" cy="3296920"/>
          </a:xfrm>
          <a:prstGeom prst="rect">
            <a:avLst/>
          </a:prstGeom>
        </p:spPr>
        <p:txBody>
          <a:bodyPr anchor="t" rtlCol="false" tIns="0" lIns="0" bIns="0" rIns="0">
            <a:spAutoFit/>
          </a:bodyPr>
          <a:lstStyle/>
          <a:p>
            <a:pPr>
              <a:lnSpc>
                <a:spcPts val="5269"/>
              </a:lnSpc>
            </a:pPr>
          </a:p>
          <a:p>
            <a:pPr marL="734059" indent="-367030" lvl="1">
              <a:lnSpc>
                <a:spcPts val="5269"/>
              </a:lnSpc>
              <a:buFont typeface="Arial"/>
              <a:buChar char="•"/>
            </a:pPr>
            <a:r>
              <a:rPr lang="en-US" sz="3399">
                <a:solidFill>
                  <a:srgbClr val="242423"/>
                </a:solidFill>
                <a:latin typeface="Noto Serif Display Black"/>
              </a:rPr>
              <a:t>   Giới thiệu sơ lược về đề tài</a:t>
            </a:r>
          </a:p>
          <a:p>
            <a:pPr marL="734059" indent="-367030" lvl="1">
              <a:lnSpc>
                <a:spcPts val="5269"/>
              </a:lnSpc>
              <a:buFont typeface="Arial"/>
              <a:buChar char="•"/>
            </a:pPr>
            <a:r>
              <a:rPr lang="en-US" sz="3399">
                <a:solidFill>
                  <a:srgbClr val="242423"/>
                </a:solidFill>
                <a:latin typeface="Noto Serif Display Black"/>
              </a:rPr>
              <a:t>   Giới thiệu về phần mềm</a:t>
            </a:r>
          </a:p>
          <a:p>
            <a:pPr marL="734059" indent="-367030" lvl="1">
              <a:lnSpc>
                <a:spcPts val="5269"/>
              </a:lnSpc>
              <a:buFont typeface="Arial"/>
              <a:buChar char="•"/>
            </a:pPr>
            <a:r>
              <a:rPr lang="en-US" sz="3399">
                <a:solidFill>
                  <a:srgbClr val="242423"/>
                </a:solidFill>
                <a:latin typeface="Noto Serif Display Black"/>
              </a:rPr>
              <a:t>   Bài toán cốt lõi</a:t>
            </a:r>
          </a:p>
          <a:p>
            <a:pPr marL="734059" indent="-367030" lvl="1">
              <a:lnSpc>
                <a:spcPts val="5269"/>
              </a:lnSpc>
              <a:buFont typeface="Arial"/>
              <a:buChar char="•"/>
            </a:pPr>
            <a:r>
              <a:rPr lang="en-US" sz="3399">
                <a:solidFill>
                  <a:srgbClr val="242423"/>
                </a:solidFill>
                <a:latin typeface="Noto Serif Display Black"/>
              </a:rPr>
              <a:t>   Demo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4597730"/>
          </a:xfrm>
          <a:prstGeom prst="rect">
            <a:avLst/>
          </a:prstGeom>
          <a:solidFill>
            <a:srgbClr val="F3F3F3"/>
          </a:solidFill>
        </p:spPr>
      </p:sp>
      <p:sp>
        <p:nvSpPr>
          <p:cNvPr name="TextBox 3" id="3"/>
          <p:cNvSpPr txBox="true"/>
          <p:nvPr/>
        </p:nvSpPr>
        <p:spPr>
          <a:xfrm rot="0">
            <a:off x="1028700" y="1588683"/>
            <a:ext cx="8115300" cy="762720"/>
          </a:xfrm>
          <a:prstGeom prst="rect">
            <a:avLst/>
          </a:prstGeom>
        </p:spPr>
        <p:txBody>
          <a:bodyPr anchor="t" rtlCol="false" tIns="0" lIns="0" bIns="0" rIns="0">
            <a:spAutoFit/>
          </a:bodyPr>
          <a:lstStyle/>
          <a:p>
            <a:pPr>
              <a:lnSpc>
                <a:spcPts val="6000"/>
              </a:lnSpc>
            </a:pPr>
            <a:r>
              <a:rPr lang="en-US" sz="5000">
                <a:solidFill>
                  <a:srgbClr val="242423"/>
                </a:solidFill>
                <a:latin typeface="Clear Sans Regular"/>
              </a:rPr>
              <a:t>SƠ LƯỢC VỀ ĐỀ TÀI</a:t>
            </a:r>
          </a:p>
        </p:txBody>
      </p:sp>
      <p:pic>
        <p:nvPicPr>
          <p:cNvPr name="Picture 4" id="4"/>
          <p:cNvPicPr>
            <a:picLocks noChangeAspect="true"/>
          </p:cNvPicPr>
          <p:nvPr/>
        </p:nvPicPr>
        <p:blipFill>
          <a:blip r:embed="rId3"/>
          <a:srcRect l="0" t="0" r="0" b="0"/>
          <a:stretch>
            <a:fillRect/>
          </a:stretch>
        </p:blipFill>
        <p:spPr>
          <a:xfrm flipH="true" flipV="false" rot="0">
            <a:off x="10638039" y="-558189"/>
            <a:ext cx="7911979" cy="4571974"/>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0">
            <a:off x="9581482" y="-441828"/>
            <a:ext cx="1804307" cy="1739204"/>
          </a:xfrm>
          <a:prstGeom prst="rect">
            <a:avLst/>
          </a:prstGeom>
        </p:spPr>
      </p:pic>
      <p:pic>
        <p:nvPicPr>
          <p:cNvPr name="Picture 6" id="6"/>
          <p:cNvPicPr>
            <a:picLocks noChangeAspect="true"/>
          </p:cNvPicPr>
          <p:nvPr/>
        </p:nvPicPr>
        <p:blipFill>
          <a:blip r:embed="rId5"/>
          <a:srcRect l="0" t="0" r="0" b="0"/>
          <a:stretch>
            <a:fillRect/>
          </a:stretch>
        </p:blipFill>
        <p:spPr>
          <a:xfrm flipH="false" flipV="false" rot="1253782">
            <a:off x="15596088" y="3822862"/>
            <a:ext cx="3326424" cy="1777916"/>
          </a:xfrm>
          <a:prstGeom prst="rect">
            <a:avLst/>
          </a:prstGeom>
        </p:spPr>
      </p:pic>
      <p:sp>
        <p:nvSpPr>
          <p:cNvPr name="TextBox 7" id="7"/>
          <p:cNvSpPr txBox="true"/>
          <p:nvPr/>
        </p:nvSpPr>
        <p:spPr>
          <a:xfrm rot="0">
            <a:off x="1619199" y="3417265"/>
            <a:ext cx="8878057" cy="1180465"/>
          </a:xfrm>
          <a:prstGeom prst="rect">
            <a:avLst/>
          </a:prstGeom>
        </p:spPr>
        <p:txBody>
          <a:bodyPr anchor="t" rtlCol="false" tIns="0" lIns="0" bIns="0" rIns="0">
            <a:spAutoFit/>
          </a:bodyPr>
          <a:lstStyle/>
          <a:p>
            <a:pPr>
              <a:lnSpc>
                <a:spcPts val="4759"/>
              </a:lnSpc>
            </a:pPr>
            <a:r>
              <a:rPr lang="en-US" sz="3399">
                <a:solidFill>
                  <a:srgbClr val="242423"/>
                </a:solidFill>
                <a:latin typeface="Noto Serif Display Black"/>
              </a:rPr>
              <a:t>Phát triển ứng dụng dịch thuật từ Google Transalte API</a:t>
            </a:r>
          </a:p>
        </p:txBody>
      </p:sp>
      <p:sp>
        <p:nvSpPr>
          <p:cNvPr name="TextBox 8" id="8"/>
          <p:cNvSpPr txBox="true"/>
          <p:nvPr/>
        </p:nvSpPr>
        <p:spPr>
          <a:xfrm rot="0">
            <a:off x="1619199" y="5664530"/>
            <a:ext cx="4362748" cy="1412875"/>
          </a:xfrm>
          <a:prstGeom prst="rect">
            <a:avLst/>
          </a:prstGeom>
        </p:spPr>
        <p:txBody>
          <a:bodyPr anchor="t" rtlCol="false" tIns="0" lIns="0" bIns="0" rIns="0">
            <a:spAutoFit/>
          </a:bodyPr>
          <a:lstStyle/>
          <a:p>
            <a:pPr marL="734059" indent="-367030" lvl="1">
              <a:lnSpc>
                <a:spcPts val="5779"/>
              </a:lnSpc>
              <a:buFont typeface="Arial"/>
              <a:buChar char="•"/>
            </a:pPr>
            <a:r>
              <a:rPr lang="en-US" sz="3399">
                <a:solidFill>
                  <a:srgbClr val="000000"/>
                </a:solidFill>
                <a:latin typeface="Lexend Deca"/>
              </a:rPr>
              <a:t>Mục tiêu</a:t>
            </a:r>
          </a:p>
          <a:p>
            <a:pPr marL="734059" indent="-367030" lvl="1">
              <a:lnSpc>
                <a:spcPts val="5779"/>
              </a:lnSpc>
              <a:buFont typeface="Arial"/>
              <a:buChar char="•"/>
            </a:pPr>
            <a:r>
              <a:rPr lang="en-US" sz="3399">
                <a:solidFill>
                  <a:srgbClr val="000000"/>
                </a:solidFill>
                <a:latin typeface="Lexend Deca"/>
              </a:rPr>
              <a:t>Lý do chọn đề tài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8304417" cy="10287000"/>
          </a:xfrm>
          <a:prstGeom prst="rect">
            <a:avLst/>
          </a:prstGeom>
          <a:solidFill>
            <a:srgbClr val="F3F3F3"/>
          </a:solidFill>
        </p:spPr>
      </p:sp>
      <p:pic>
        <p:nvPicPr>
          <p:cNvPr name="Picture 3" id="3"/>
          <p:cNvPicPr>
            <a:picLocks noChangeAspect="true"/>
          </p:cNvPicPr>
          <p:nvPr/>
        </p:nvPicPr>
        <p:blipFill>
          <a:blip r:embed="rId2"/>
          <a:srcRect l="0" t="0" r="0" b="0"/>
          <a:stretch>
            <a:fillRect/>
          </a:stretch>
        </p:blipFill>
        <p:spPr>
          <a:xfrm flipH="false" flipV="false" rot="1822445">
            <a:off x="5656441" y="8795914"/>
            <a:ext cx="2715278" cy="1894230"/>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2845698">
            <a:off x="-379122" y="2620445"/>
            <a:ext cx="1890916" cy="1954552"/>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0">
            <a:off x="0" y="4119986"/>
            <a:ext cx="8084690" cy="5461466"/>
          </a:xfrm>
          <a:prstGeom prst="rect">
            <a:avLst/>
          </a:prstGeom>
        </p:spPr>
      </p:pic>
      <p:sp>
        <p:nvSpPr>
          <p:cNvPr name="TextBox 6" id="6"/>
          <p:cNvSpPr txBox="true"/>
          <p:nvPr/>
        </p:nvSpPr>
        <p:spPr>
          <a:xfrm rot="0">
            <a:off x="1028700" y="1019175"/>
            <a:ext cx="5985380" cy="1515915"/>
          </a:xfrm>
          <a:prstGeom prst="rect">
            <a:avLst/>
          </a:prstGeom>
        </p:spPr>
        <p:txBody>
          <a:bodyPr anchor="t" rtlCol="false" tIns="0" lIns="0" bIns="0" rIns="0">
            <a:spAutoFit/>
          </a:bodyPr>
          <a:lstStyle/>
          <a:p>
            <a:pPr>
              <a:lnSpc>
                <a:spcPts val="6000"/>
              </a:lnSpc>
            </a:pPr>
            <a:r>
              <a:rPr lang="en-US" sz="5000">
                <a:solidFill>
                  <a:srgbClr val="242423"/>
                </a:solidFill>
                <a:latin typeface="Clear Sans Regular"/>
              </a:rPr>
              <a:t>VỀ PHẦN MỀM KDGTRANSLATE</a:t>
            </a:r>
          </a:p>
        </p:txBody>
      </p:sp>
      <p:sp>
        <p:nvSpPr>
          <p:cNvPr name="TextBox 7" id="7"/>
          <p:cNvSpPr txBox="true"/>
          <p:nvPr/>
        </p:nvSpPr>
        <p:spPr>
          <a:xfrm rot="0">
            <a:off x="8538062" y="466376"/>
            <a:ext cx="9453715" cy="9581515"/>
          </a:xfrm>
          <a:prstGeom prst="rect">
            <a:avLst/>
          </a:prstGeom>
        </p:spPr>
        <p:txBody>
          <a:bodyPr anchor="t" rtlCol="false" tIns="0" lIns="0" bIns="0" rIns="0">
            <a:spAutoFit/>
          </a:bodyPr>
          <a:lstStyle/>
          <a:p>
            <a:pPr>
              <a:lnSpc>
                <a:spcPts val="4759"/>
              </a:lnSpc>
            </a:pPr>
            <a:r>
              <a:rPr lang="en-US" sz="3399">
                <a:solidFill>
                  <a:srgbClr val="000000"/>
                </a:solidFill>
                <a:latin typeface="Lexend Deca"/>
              </a:rPr>
              <a:t>Giao diện - Trải nghiệm người dùng</a:t>
            </a:r>
          </a:p>
          <a:p>
            <a:pPr marL="734059" indent="-367030" lvl="1">
              <a:lnSpc>
                <a:spcPts val="4759"/>
              </a:lnSpc>
              <a:buFont typeface="Arial"/>
              <a:buChar char="•"/>
            </a:pPr>
            <a:r>
              <a:rPr lang="en-US" sz="3399">
                <a:solidFill>
                  <a:srgbClr val="000000"/>
                </a:solidFill>
                <a:latin typeface="Lexend Deca"/>
              </a:rPr>
              <a:t>Giao diện đơn giản dễ dàng sử dụng</a:t>
            </a:r>
          </a:p>
          <a:p>
            <a:pPr marL="734059" indent="-367030" lvl="1">
              <a:lnSpc>
                <a:spcPts val="4759"/>
              </a:lnSpc>
              <a:buFont typeface="Arial"/>
              <a:buChar char="•"/>
            </a:pPr>
            <a:r>
              <a:rPr lang="en-US" sz="3399">
                <a:solidFill>
                  <a:srgbClr val="000000"/>
                </a:solidFill>
                <a:latin typeface="Lexend Deca"/>
              </a:rPr>
              <a:t>Sử dụng API của Google</a:t>
            </a:r>
            <a:r>
              <a:rPr lang="en-US" sz="3399" u="none">
                <a:solidFill>
                  <a:srgbClr val="000000"/>
                </a:solidFill>
                <a:latin typeface="Lexend Deca"/>
              </a:rPr>
              <a:t>Translate và Zalo.ai hỗ trợ dịch và đọc đa ngôn ngữ với giọng thoại người việt</a:t>
            </a:r>
          </a:p>
          <a:p>
            <a:pPr marL="734059" indent="-367030" lvl="1">
              <a:lnSpc>
                <a:spcPts val="4759"/>
              </a:lnSpc>
              <a:buFont typeface="Arial"/>
              <a:buChar char="•"/>
            </a:pPr>
            <a:r>
              <a:rPr lang="en-US" sz="3399" u="none">
                <a:solidFill>
                  <a:srgbClr val="000000"/>
                </a:solidFill>
                <a:latin typeface="Lexend Deca"/>
              </a:rPr>
              <a:t>Có hotkeys sử dụng nhanh chóng</a:t>
            </a:r>
          </a:p>
          <a:p>
            <a:pPr marL="734059" indent="-367030" lvl="1">
              <a:lnSpc>
                <a:spcPts val="4759"/>
              </a:lnSpc>
              <a:buFont typeface="Arial"/>
              <a:buChar char="•"/>
            </a:pPr>
            <a:r>
              <a:rPr lang="en-US" sz="3399" u="none">
                <a:solidFill>
                  <a:srgbClr val="000000"/>
                </a:solidFill>
                <a:latin typeface="Lexend Deca"/>
              </a:rPr>
              <a:t>Tự động copy văn bản được bôi đen vào textbox để dịch</a:t>
            </a:r>
          </a:p>
          <a:p>
            <a:pPr marL="0" indent="0" lvl="0">
              <a:lnSpc>
                <a:spcPts val="4759"/>
              </a:lnSpc>
              <a:spcBef>
                <a:spcPct val="0"/>
              </a:spcBef>
            </a:pPr>
          </a:p>
          <a:p>
            <a:pPr marL="0" indent="0" lvl="0">
              <a:lnSpc>
                <a:spcPts val="4759"/>
              </a:lnSpc>
              <a:spcBef>
                <a:spcPct val="0"/>
              </a:spcBef>
            </a:pPr>
            <a:r>
              <a:rPr lang="en-US" sz="3399" u="none">
                <a:solidFill>
                  <a:srgbClr val="000000"/>
                </a:solidFill>
                <a:latin typeface="Lexend Deca"/>
              </a:rPr>
              <a:t>Chức Năng:</a:t>
            </a:r>
          </a:p>
          <a:p>
            <a:pPr marL="734059" indent="-367030" lvl="1">
              <a:lnSpc>
                <a:spcPts val="4759"/>
              </a:lnSpc>
              <a:spcBef>
                <a:spcPct val="0"/>
              </a:spcBef>
              <a:buFont typeface="Arial"/>
              <a:buChar char="•"/>
            </a:pPr>
            <a:r>
              <a:rPr lang="en-US" sz="3399" u="none">
                <a:solidFill>
                  <a:srgbClr val="000000"/>
                </a:solidFill>
                <a:latin typeface="Lexend Deca"/>
              </a:rPr>
              <a:t>Dịch văn bản</a:t>
            </a:r>
          </a:p>
          <a:p>
            <a:pPr marL="734059" indent="-367030" lvl="1">
              <a:lnSpc>
                <a:spcPts val="4759"/>
              </a:lnSpc>
              <a:spcBef>
                <a:spcPct val="0"/>
              </a:spcBef>
              <a:buFont typeface="Arial"/>
              <a:buChar char="•"/>
            </a:pPr>
            <a:r>
              <a:rPr lang="en-US" sz="3399" u="none">
                <a:solidFill>
                  <a:srgbClr val="000000"/>
                </a:solidFill>
                <a:latin typeface="Lexend Deca"/>
              </a:rPr>
              <a:t>Tự phát hiện ngôn ngữ</a:t>
            </a:r>
          </a:p>
          <a:p>
            <a:pPr marL="734059" indent="-367030" lvl="1">
              <a:lnSpc>
                <a:spcPts val="4759"/>
              </a:lnSpc>
              <a:spcBef>
                <a:spcPct val="0"/>
              </a:spcBef>
              <a:buFont typeface="Arial"/>
              <a:buChar char="•"/>
            </a:pPr>
            <a:r>
              <a:rPr lang="en-US" sz="3399" u="none">
                <a:solidFill>
                  <a:srgbClr val="000000"/>
                </a:solidFill>
                <a:latin typeface="Lexend Deca"/>
              </a:rPr>
              <a:t>Nhập bằng voice</a:t>
            </a:r>
          </a:p>
          <a:p>
            <a:pPr marL="734059" indent="-367030" lvl="1">
              <a:lnSpc>
                <a:spcPts val="4759"/>
              </a:lnSpc>
              <a:spcBef>
                <a:spcPct val="0"/>
              </a:spcBef>
              <a:buFont typeface="Arial"/>
              <a:buChar char="•"/>
            </a:pPr>
            <a:r>
              <a:rPr lang="en-US" sz="3399" u="none">
                <a:solidFill>
                  <a:srgbClr val="000000"/>
                </a:solidFill>
                <a:latin typeface="Lexend Deca"/>
              </a:rPr>
              <a:t>Đọc văn bản</a:t>
            </a:r>
          </a:p>
          <a:p>
            <a:pPr marL="734059" indent="-367030" lvl="1">
              <a:lnSpc>
                <a:spcPts val="4759"/>
              </a:lnSpc>
              <a:spcBef>
                <a:spcPct val="0"/>
              </a:spcBef>
              <a:buFont typeface="Arial"/>
              <a:buChar char="•"/>
            </a:pPr>
            <a:r>
              <a:rPr lang="en-US" sz="3399" u="none">
                <a:solidFill>
                  <a:srgbClr val="000000"/>
                </a:solidFill>
                <a:latin typeface="Lexend Deca"/>
              </a:rPr>
              <a:t>ORC chụp và lấy văn bản từ ảnh</a:t>
            </a:r>
          </a:p>
          <a:p>
            <a:pPr marL="0" indent="0" lvl="0">
              <a:lnSpc>
                <a:spcPts val="4759"/>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5949238" cy="10287000"/>
          </a:xfrm>
          <a:prstGeom prst="rect">
            <a:avLst/>
          </a:prstGeom>
          <a:solidFill>
            <a:srgbClr val="F3F3F3"/>
          </a:solidFill>
        </p:spPr>
      </p:sp>
      <p:pic>
        <p:nvPicPr>
          <p:cNvPr name="Picture 3" id="3"/>
          <p:cNvPicPr>
            <a:picLocks noChangeAspect="true"/>
          </p:cNvPicPr>
          <p:nvPr/>
        </p:nvPicPr>
        <p:blipFill>
          <a:blip r:embed="rId2"/>
          <a:srcRect l="0" t="0" r="0" b="0"/>
          <a:stretch>
            <a:fillRect/>
          </a:stretch>
        </p:blipFill>
        <p:spPr>
          <a:xfrm flipH="false" flipV="false" rot="2130727">
            <a:off x="4253739" y="7691533"/>
            <a:ext cx="2988692" cy="2153823"/>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220326" y="3711161"/>
            <a:ext cx="2147435" cy="2488498"/>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1780909">
            <a:off x="358779" y="7164694"/>
            <a:ext cx="2402485" cy="2085674"/>
          </a:xfrm>
          <a:prstGeom prst="rect">
            <a:avLst/>
          </a:prstGeom>
        </p:spPr>
      </p:pic>
      <p:sp>
        <p:nvSpPr>
          <p:cNvPr name="TextBox 6" id="6"/>
          <p:cNvSpPr txBox="true"/>
          <p:nvPr/>
        </p:nvSpPr>
        <p:spPr>
          <a:xfrm rot="0">
            <a:off x="5949238" y="543308"/>
            <a:ext cx="7978552" cy="970784"/>
          </a:xfrm>
          <a:prstGeom prst="rect">
            <a:avLst/>
          </a:prstGeom>
        </p:spPr>
        <p:txBody>
          <a:bodyPr anchor="t" rtlCol="false" tIns="0" lIns="0" bIns="0" rIns="0">
            <a:spAutoFit/>
          </a:bodyPr>
          <a:lstStyle/>
          <a:p>
            <a:pPr>
              <a:lnSpc>
                <a:spcPts val="7679"/>
              </a:lnSpc>
            </a:pPr>
            <a:r>
              <a:rPr lang="en-US" sz="6399">
                <a:solidFill>
                  <a:srgbClr val="242423"/>
                </a:solidFill>
                <a:latin typeface="Clear Sans Regular"/>
              </a:rPr>
              <a:t>Bài toán cốt lõi</a:t>
            </a:r>
          </a:p>
        </p:txBody>
      </p:sp>
      <p:pic>
        <p:nvPicPr>
          <p:cNvPr name="Picture 7" id="7"/>
          <p:cNvPicPr>
            <a:picLocks noChangeAspect="true"/>
          </p:cNvPicPr>
          <p:nvPr/>
        </p:nvPicPr>
        <p:blipFill>
          <a:blip r:embed="rId5"/>
          <a:srcRect l="0" t="0" r="0" b="0"/>
          <a:stretch>
            <a:fillRect/>
          </a:stretch>
        </p:blipFill>
        <p:spPr>
          <a:xfrm flipH="false" flipV="false" rot="0">
            <a:off x="0" y="3268858"/>
            <a:ext cx="18236489" cy="6518263"/>
          </a:xfrm>
          <a:prstGeom prst="rect">
            <a:avLst/>
          </a:prstGeom>
        </p:spPr>
      </p:pic>
      <p:sp>
        <p:nvSpPr>
          <p:cNvPr name="TextBox 8" id="8"/>
          <p:cNvSpPr txBox="true"/>
          <p:nvPr/>
        </p:nvSpPr>
        <p:spPr>
          <a:xfrm rot="0">
            <a:off x="511658" y="2317352"/>
            <a:ext cx="7078365" cy="523875"/>
          </a:xfrm>
          <a:prstGeom prst="rect">
            <a:avLst/>
          </a:prstGeom>
        </p:spPr>
        <p:txBody>
          <a:bodyPr anchor="t" rtlCol="false" tIns="0" lIns="0" bIns="0" rIns="0">
            <a:spAutoFit/>
          </a:bodyPr>
          <a:lstStyle/>
          <a:p>
            <a:pPr marL="0" indent="0" lvl="0">
              <a:lnSpc>
                <a:spcPts val="4200"/>
              </a:lnSpc>
              <a:spcBef>
                <a:spcPct val="0"/>
              </a:spcBef>
            </a:pPr>
            <a:r>
              <a:rPr lang="en-US" sz="3000">
                <a:solidFill>
                  <a:srgbClr val="000000"/>
                </a:solidFill>
                <a:latin typeface="Lexend Deca"/>
              </a:rPr>
              <a:t>Tạo Request tới API GoogleTranslate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616" r="0" b="55737"/>
          <a:stretch>
            <a:fillRect/>
          </a:stretch>
        </p:blipFill>
        <p:spPr>
          <a:xfrm flipH="false" flipV="false" rot="0">
            <a:off x="0" y="0"/>
            <a:ext cx="18288000" cy="5288011"/>
          </a:xfrm>
          <a:prstGeom prst="rect">
            <a:avLst/>
          </a:prstGeom>
        </p:spPr>
      </p:pic>
      <p:sp>
        <p:nvSpPr>
          <p:cNvPr name="TextBox 3" id="3"/>
          <p:cNvSpPr txBox="true"/>
          <p:nvPr/>
        </p:nvSpPr>
        <p:spPr>
          <a:xfrm rot="0">
            <a:off x="1028700" y="7263167"/>
            <a:ext cx="10035818" cy="970784"/>
          </a:xfrm>
          <a:prstGeom prst="rect">
            <a:avLst/>
          </a:prstGeom>
        </p:spPr>
        <p:txBody>
          <a:bodyPr anchor="t" rtlCol="false" tIns="0" lIns="0" bIns="0" rIns="0">
            <a:spAutoFit/>
          </a:bodyPr>
          <a:lstStyle/>
          <a:p>
            <a:pPr>
              <a:lnSpc>
                <a:spcPts val="7679"/>
              </a:lnSpc>
            </a:pPr>
            <a:r>
              <a:rPr lang="en-US" sz="6399">
                <a:solidFill>
                  <a:srgbClr val="242423"/>
                </a:solidFill>
                <a:latin typeface="Clear Sans Regular"/>
              </a:rPr>
              <a:t>Cảm ơn đã lắng nghe!</a:t>
            </a:r>
          </a:p>
        </p:txBody>
      </p:sp>
      <p:pic>
        <p:nvPicPr>
          <p:cNvPr name="Picture 4" id="4"/>
          <p:cNvPicPr>
            <a:picLocks noChangeAspect="true"/>
          </p:cNvPicPr>
          <p:nvPr/>
        </p:nvPicPr>
        <p:blipFill>
          <a:blip r:embed="rId3"/>
          <a:srcRect l="0" t="0" r="0" b="0"/>
          <a:stretch>
            <a:fillRect/>
          </a:stretch>
        </p:blipFill>
        <p:spPr>
          <a:xfrm flipH="false" flipV="false" rot="0">
            <a:off x="12865693" y="5597537"/>
            <a:ext cx="3553908" cy="3470613"/>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378984">
            <a:off x="14424424" y="8839969"/>
            <a:ext cx="3340354" cy="1788350"/>
          </a:xfrm>
          <a:prstGeom prst="rect">
            <a:avLst/>
          </a:prstGeom>
        </p:spPr>
      </p:pic>
      <p:pic>
        <p:nvPicPr>
          <p:cNvPr name="Picture 6" id="6"/>
          <p:cNvPicPr>
            <a:picLocks noChangeAspect="true"/>
          </p:cNvPicPr>
          <p:nvPr/>
        </p:nvPicPr>
        <p:blipFill>
          <a:blip r:embed="rId5"/>
          <a:srcRect l="0" t="0" r="0" b="0"/>
          <a:stretch>
            <a:fillRect/>
          </a:stretch>
        </p:blipFill>
        <p:spPr>
          <a:xfrm flipH="false" flipV="false" rot="0">
            <a:off x="12219678" y="4473531"/>
            <a:ext cx="1689939" cy="1628961"/>
          </a:xfrm>
          <a:prstGeom prst="rect">
            <a:avLst/>
          </a:prstGeom>
        </p:spPr>
      </p:pic>
      <p:pic>
        <p:nvPicPr>
          <p:cNvPr name="Picture 7" id="7"/>
          <p:cNvPicPr>
            <a:picLocks noChangeAspect="true"/>
          </p:cNvPicPr>
          <p:nvPr/>
        </p:nvPicPr>
        <p:blipFill>
          <a:blip r:embed="rId6"/>
          <a:srcRect l="0" t="0" r="0" b="0"/>
          <a:stretch>
            <a:fillRect/>
          </a:stretch>
        </p:blipFill>
        <p:spPr>
          <a:xfrm flipH="false" flipV="false" rot="0">
            <a:off x="17030756" y="5711827"/>
            <a:ext cx="2062484" cy="213189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DAFgss9LPrg</dc:identifier>
  <dcterms:modified xsi:type="dcterms:W3CDTF">2011-08-01T06:04:30Z</dcterms:modified>
  <cp:revision>1</cp:revision>
  <dc:title>Phần mềm dịch thuật KdgTranslate</dc:title>
</cp:coreProperties>
</file>